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4"/>
  </p:sldMasterIdLst>
  <p:notesMasterIdLst>
    <p:notesMasterId r:id="rId14"/>
  </p:notesMasterIdLst>
  <p:sldIdLst>
    <p:sldId id="256" r:id="rId5"/>
    <p:sldId id="257" r:id="rId6"/>
    <p:sldId id="268" r:id="rId7"/>
    <p:sldId id="269" r:id="rId8"/>
    <p:sldId id="270" r:id="rId9"/>
    <p:sldId id="272" r:id="rId10"/>
    <p:sldId id="273" r:id="rId11"/>
    <p:sldId id="274" r:id="rId12"/>
    <p:sldId id="265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AFA1D4-6346-4B7E-AEE7-5F7A74B19547}">
  <a:tblStyle styleId="{4DAFA1D4-6346-4B7E-AEE7-5F7A74B19547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F3F2"/>
          </a:solidFill>
        </a:fill>
      </a:tcStyle>
    </a:wholeTbl>
    <a:band1H>
      <a:tcTxStyle/>
      <a:tcStyle>
        <a:tcBdr/>
        <a:fill>
          <a:solidFill>
            <a:srgbClr val="D1E6E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E6E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27"/>
    <p:restoredTop sz="94651"/>
  </p:normalViewPr>
  <p:slideViewPr>
    <p:cSldViewPr snapToGrid="0" snapToObjects="1">
      <p:cViewPr varScale="1">
        <p:scale>
          <a:sx n="109" d="100"/>
          <a:sy n="109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ernando Gamboa Salazar" userId="S::dgamboa@nyit.edu::0601a530-d714-4a45-a787-a7f94dc996bb" providerId="AD" clId="Web-{643733E6-D3C3-4C03-A8DD-D265DCE90DFA}"/>
    <pc:docChg chg="delSld modSld">
      <pc:chgData name="David Fernando Gamboa Salazar" userId="S::dgamboa@nyit.edu::0601a530-d714-4a45-a787-a7f94dc996bb" providerId="AD" clId="Web-{643733E6-D3C3-4C03-A8DD-D265DCE90DFA}" dt="2019-03-09T02:39:08.304" v="570" actId="20577"/>
      <pc:docMkLst>
        <pc:docMk/>
      </pc:docMkLst>
      <pc:sldChg chg="del">
        <pc:chgData name="David Fernando Gamboa Salazar" userId="S::dgamboa@nyit.edu::0601a530-d714-4a45-a787-a7f94dc996bb" providerId="AD" clId="Web-{643733E6-D3C3-4C03-A8DD-D265DCE90DFA}" dt="2019-03-09T02:35:45.146" v="373"/>
        <pc:sldMkLst>
          <pc:docMk/>
          <pc:sldMk cId="0" sldId="262"/>
        </pc:sldMkLst>
      </pc:sldChg>
      <pc:sldChg chg="del">
        <pc:chgData name="David Fernando Gamboa Salazar" userId="S::dgamboa@nyit.edu::0601a530-d714-4a45-a787-a7f94dc996bb" providerId="AD" clId="Web-{643733E6-D3C3-4C03-A8DD-D265DCE90DFA}" dt="2019-03-09T02:35:43.536" v="372"/>
        <pc:sldMkLst>
          <pc:docMk/>
          <pc:sldMk cId="0" sldId="263"/>
        </pc:sldMkLst>
      </pc:sldChg>
      <pc:sldChg chg="del">
        <pc:chgData name="David Fernando Gamboa Salazar" userId="S::dgamboa@nyit.edu::0601a530-d714-4a45-a787-a7f94dc996bb" providerId="AD" clId="Web-{643733E6-D3C3-4C03-A8DD-D265DCE90DFA}" dt="2019-03-09T02:35:47.005" v="374"/>
        <pc:sldMkLst>
          <pc:docMk/>
          <pc:sldMk cId="0" sldId="264"/>
        </pc:sldMkLst>
      </pc:sldChg>
      <pc:sldChg chg="addSp delSp modSp">
        <pc:chgData name="David Fernando Gamboa Salazar" userId="S::dgamboa@nyit.edu::0601a530-d714-4a45-a787-a7f94dc996bb" providerId="AD" clId="Web-{643733E6-D3C3-4C03-A8DD-D265DCE90DFA}" dt="2019-03-09T02:36:39.021" v="409" actId="1076"/>
        <pc:sldMkLst>
          <pc:docMk/>
          <pc:sldMk cId="0" sldId="265"/>
        </pc:sldMkLst>
        <pc:spChg chg="add del mod">
          <ac:chgData name="David Fernando Gamboa Salazar" userId="S::dgamboa@nyit.edu::0601a530-d714-4a45-a787-a7f94dc996bb" providerId="AD" clId="Web-{643733E6-D3C3-4C03-A8DD-D265DCE90DFA}" dt="2019-03-09T02:35:58.974" v="377"/>
          <ac:spMkLst>
            <pc:docMk/>
            <pc:sldMk cId="0" sldId="265"/>
            <ac:spMk id="3" creationId="{454C2F9C-B176-46A5-A7E2-7099BF68A204}"/>
          </ac:spMkLst>
        </pc:spChg>
        <pc:spChg chg="add del mod">
          <ac:chgData name="David Fernando Gamboa Salazar" userId="S::dgamboa@nyit.edu::0601a530-d714-4a45-a787-a7f94dc996bb" providerId="AD" clId="Web-{643733E6-D3C3-4C03-A8DD-D265DCE90DFA}" dt="2019-03-09T02:36:01.552" v="380"/>
          <ac:spMkLst>
            <pc:docMk/>
            <pc:sldMk cId="0" sldId="265"/>
            <ac:spMk id="5" creationId="{F27F5700-9E34-49DC-99C9-1F9CFB14CF13}"/>
          </ac:spMkLst>
        </pc:spChg>
        <pc:spChg chg="add del mod">
          <ac:chgData name="David Fernando Gamboa Salazar" userId="S::dgamboa@nyit.edu::0601a530-d714-4a45-a787-a7f94dc996bb" providerId="AD" clId="Web-{643733E6-D3C3-4C03-A8DD-D265DCE90DFA}" dt="2019-03-09T02:36:04.505" v="384"/>
          <ac:spMkLst>
            <pc:docMk/>
            <pc:sldMk cId="0" sldId="265"/>
            <ac:spMk id="7" creationId="{13FBBC2E-C977-4F85-A28F-8407FC2CD722}"/>
          </ac:spMkLst>
        </pc:spChg>
        <pc:spChg chg="mod">
          <ac:chgData name="David Fernando Gamboa Salazar" userId="S::dgamboa@nyit.edu::0601a530-d714-4a45-a787-a7f94dc996bb" providerId="AD" clId="Web-{643733E6-D3C3-4C03-A8DD-D265DCE90DFA}" dt="2019-03-09T02:36:22.568" v="405" actId="14100"/>
          <ac:spMkLst>
            <pc:docMk/>
            <pc:sldMk cId="0" sldId="265"/>
            <ac:spMk id="236" creationId="{00000000-0000-0000-0000-000000000000}"/>
          </ac:spMkLst>
        </pc:spChg>
        <pc:spChg chg="del">
          <ac:chgData name="David Fernando Gamboa Salazar" userId="S::dgamboa@nyit.edu::0601a530-d714-4a45-a787-a7f94dc996bb" providerId="AD" clId="Web-{643733E6-D3C3-4C03-A8DD-D265DCE90DFA}" dt="2019-03-09T02:35:57.552" v="376"/>
          <ac:spMkLst>
            <pc:docMk/>
            <pc:sldMk cId="0" sldId="265"/>
            <ac:spMk id="238" creationId="{00000000-0000-0000-0000-000000000000}"/>
          </ac:spMkLst>
        </pc:spChg>
        <pc:spChg chg="del mod">
          <ac:chgData name="David Fernando Gamboa Salazar" userId="S::dgamboa@nyit.edu::0601a530-d714-4a45-a787-a7f94dc996bb" providerId="AD" clId="Web-{643733E6-D3C3-4C03-A8DD-D265DCE90DFA}" dt="2019-03-09T02:36:00.333" v="379"/>
          <ac:spMkLst>
            <pc:docMk/>
            <pc:sldMk cId="0" sldId="265"/>
            <ac:spMk id="240" creationId="{00000000-0000-0000-0000-000000000000}"/>
          </ac:spMkLst>
        </pc:spChg>
        <pc:spChg chg="del mod">
          <ac:chgData name="David Fernando Gamboa Salazar" userId="S::dgamboa@nyit.edu::0601a530-d714-4a45-a787-a7f94dc996bb" providerId="AD" clId="Web-{643733E6-D3C3-4C03-A8DD-D265DCE90DFA}" dt="2019-03-09T02:36:03.412" v="383"/>
          <ac:spMkLst>
            <pc:docMk/>
            <pc:sldMk cId="0" sldId="265"/>
            <ac:spMk id="242" creationId="{00000000-0000-0000-0000-000000000000}"/>
          </ac:spMkLst>
        </pc:spChg>
        <pc:spChg chg="del mod">
          <ac:chgData name="David Fernando Gamboa Salazar" userId="S::dgamboa@nyit.edu::0601a530-d714-4a45-a787-a7f94dc996bb" providerId="AD" clId="Web-{643733E6-D3C3-4C03-A8DD-D265DCE90DFA}" dt="2019-03-09T02:36:27.599" v="407"/>
          <ac:spMkLst>
            <pc:docMk/>
            <pc:sldMk cId="0" sldId="265"/>
            <ac:spMk id="243" creationId="{00000000-0000-0000-0000-000000000000}"/>
          </ac:spMkLst>
        </pc:spChg>
        <pc:picChg chg="add mod">
          <ac:chgData name="David Fernando Gamboa Salazar" userId="S::dgamboa@nyit.edu::0601a530-d714-4a45-a787-a7f94dc996bb" providerId="AD" clId="Web-{643733E6-D3C3-4C03-A8DD-D265DCE90DFA}" dt="2019-03-09T02:36:39.021" v="409" actId="1076"/>
          <ac:picMkLst>
            <pc:docMk/>
            <pc:sldMk cId="0" sldId="265"/>
            <ac:picMk id="8" creationId="{B0A36567-9722-49AE-A6BA-70C6A6BBF9CF}"/>
          </ac:picMkLst>
        </pc:picChg>
        <pc:picChg chg="del">
          <ac:chgData name="David Fernando Gamboa Salazar" userId="S::dgamboa@nyit.edu::0601a530-d714-4a45-a787-a7f94dc996bb" providerId="AD" clId="Web-{643733E6-D3C3-4C03-A8DD-D265DCE90DFA}" dt="2019-03-09T02:36:06.755" v="387"/>
          <ac:picMkLst>
            <pc:docMk/>
            <pc:sldMk cId="0" sldId="265"/>
            <ac:picMk id="237" creationId="{00000000-0000-0000-0000-000000000000}"/>
          </ac:picMkLst>
        </pc:picChg>
        <pc:picChg chg="del">
          <ac:chgData name="David Fernando Gamboa Salazar" userId="S::dgamboa@nyit.edu::0601a530-d714-4a45-a787-a7f94dc996bb" providerId="AD" clId="Web-{643733E6-D3C3-4C03-A8DD-D265DCE90DFA}" dt="2019-03-09T02:36:05.990" v="386"/>
          <ac:picMkLst>
            <pc:docMk/>
            <pc:sldMk cId="0" sldId="265"/>
            <ac:picMk id="239" creationId="{00000000-0000-0000-0000-000000000000}"/>
          </ac:picMkLst>
        </pc:picChg>
        <pc:picChg chg="del">
          <ac:chgData name="David Fernando Gamboa Salazar" userId="S::dgamboa@nyit.edu::0601a530-d714-4a45-a787-a7f94dc996bb" providerId="AD" clId="Web-{643733E6-D3C3-4C03-A8DD-D265DCE90DFA}" dt="2019-03-09T02:36:05.255" v="385"/>
          <ac:picMkLst>
            <pc:docMk/>
            <pc:sldMk cId="0" sldId="265"/>
            <ac:picMk id="241" creationId="{00000000-0000-0000-0000-000000000000}"/>
          </ac:picMkLst>
        </pc:picChg>
      </pc:sldChg>
      <pc:sldChg chg="del">
        <pc:chgData name="David Fernando Gamboa Salazar" userId="S::dgamboa@nyit.edu::0601a530-d714-4a45-a787-a7f94dc996bb" providerId="AD" clId="Web-{643733E6-D3C3-4C03-A8DD-D265DCE90DFA}" dt="2019-03-09T02:35:49.286" v="375"/>
        <pc:sldMkLst>
          <pc:docMk/>
          <pc:sldMk cId="0" sldId="266"/>
        </pc:sldMkLst>
      </pc:sldChg>
      <pc:sldChg chg="addSp modSp">
        <pc:chgData name="David Fernando Gamboa Salazar" userId="S::dgamboa@nyit.edu::0601a530-d714-4a45-a787-a7f94dc996bb" providerId="AD" clId="Web-{643733E6-D3C3-4C03-A8DD-D265DCE90DFA}" dt="2019-03-09T02:35:37.036" v="370" actId="20577"/>
        <pc:sldMkLst>
          <pc:docMk/>
          <pc:sldMk cId="504610836" sldId="269"/>
        </pc:sldMkLst>
        <pc:spChg chg="add mod">
          <ac:chgData name="David Fernando Gamboa Salazar" userId="S::dgamboa@nyit.edu::0601a530-d714-4a45-a787-a7f94dc996bb" providerId="AD" clId="Web-{643733E6-D3C3-4C03-A8DD-D265DCE90DFA}" dt="2019-03-09T02:30:45.112" v="7" actId="20577"/>
          <ac:spMkLst>
            <pc:docMk/>
            <pc:sldMk cId="504610836" sldId="269"/>
            <ac:spMk id="2" creationId="{691E8DAD-1850-4501-843B-C0635795FEB6}"/>
          </ac:spMkLst>
        </pc:spChg>
        <pc:spChg chg="add mod">
          <ac:chgData name="David Fernando Gamboa Salazar" userId="S::dgamboa@nyit.edu::0601a530-d714-4a45-a787-a7f94dc996bb" providerId="AD" clId="Web-{643733E6-D3C3-4C03-A8DD-D265DCE90DFA}" dt="2019-03-09T02:35:37.036" v="370" actId="20577"/>
          <ac:spMkLst>
            <pc:docMk/>
            <pc:sldMk cId="504610836" sldId="269"/>
            <ac:spMk id="3" creationId="{CC26F1B4-64CB-426F-8AD4-573F6FC3018A}"/>
          </ac:spMkLst>
        </pc:spChg>
      </pc:sldChg>
      <pc:sldChg chg="addSp delSp modSp">
        <pc:chgData name="David Fernando Gamboa Salazar" userId="S::dgamboa@nyit.edu::0601a530-d714-4a45-a787-a7f94dc996bb" providerId="AD" clId="Web-{643733E6-D3C3-4C03-A8DD-D265DCE90DFA}" dt="2019-03-09T02:39:08.304" v="569" actId="20577"/>
        <pc:sldMkLst>
          <pc:docMk/>
          <pc:sldMk cId="787720826" sldId="273"/>
        </pc:sldMkLst>
        <pc:spChg chg="add del mod">
          <ac:chgData name="David Fernando Gamboa Salazar" userId="S::dgamboa@nyit.edu::0601a530-d714-4a45-a787-a7f94dc996bb" providerId="AD" clId="Web-{643733E6-D3C3-4C03-A8DD-D265DCE90DFA}" dt="2019-03-09T02:39:08.304" v="569" actId="20577"/>
          <ac:spMkLst>
            <pc:docMk/>
            <pc:sldMk cId="787720826" sldId="273"/>
            <ac:spMk id="3" creationId="{4092D7B0-A7D7-4133-8073-3571564B4AA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CB1173-663C-F44A-89B3-02EA1B00BA09}" type="doc">
      <dgm:prSet loTypeId="urn:microsoft.com/office/officeart/2005/8/layout/venn3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5DC630-F3AF-FA42-ADE1-E5F8A9F2F4F5}">
      <dgm:prSet phldrT="[Text]"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Climate change</a:t>
          </a:r>
        </a:p>
      </dgm:t>
    </dgm:pt>
    <dgm:pt modelId="{EFB998F3-D098-5D49-9839-4226F029F4AF}" type="parTrans" cxnId="{8A744E57-1DCA-9B4D-B056-9BF0668DF271}">
      <dgm:prSet/>
      <dgm:spPr/>
      <dgm:t>
        <a:bodyPr/>
        <a:lstStyle/>
        <a:p>
          <a:endParaRPr lang="en-US"/>
        </a:p>
      </dgm:t>
    </dgm:pt>
    <dgm:pt modelId="{6B29D8B3-3304-2D47-8E65-9ABBAE8E94F9}" type="sibTrans" cxnId="{8A744E57-1DCA-9B4D-B056-9BF0668DF271}">
      <dgm:prSet/>
      <dgm:spPr/>
      <dgm:t>
        <a:bodyPr/>
        <a:lstStyle/>
        <a:p>
          <a:endParaRPr lang="en-US"/>
        </a:p>
      </dgm:t>
    </dgm:pt>
    <dgm:pt modelId="{F993640F-E31E-6147-A5FD-239DDEB8AF96}">
      <dgm:prSet phldrT="[Text]"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Environmental policy</a:t>
          </a:r>
        </a:p>
      </dgm:t>
    </dgm:pt>
    <dgm:pt modelId="{A0F18629-76EE-D044-8491-CB7699F85093}" type="parTrans" cxnId="{8EE00D53-89DF-C546-BAF2-14C1551E2062}">
      <dgm:prSet/>
      <dgm:spPr/>
      <dgm:t>
        <a:bodyPr/>
        <a:lstStyle/>
        <a:p>
          <a:endParaRPr lang="en-US"/>
        </a:p>
      </dgm:t>
    </dgm:pt>
    <dgm:pt modelId="{214DE6E0-B537-1F4B-B8D9-4EDB013DD07E}" type="sibTrans" cxnId="{8EE00D53-89DF-C546-BAF2-14C1551E2062}">
      <dgm:prSet/>
      <dgm:spPr/>
      <dgm:t>
        <a:bodyPr/>
        <a:lstStyle/>
        <a:p>
          <a:endParaRPr lang="en-US"/>
        </a:p>
      </dgm:t>
    </dgm:pt>
    <dgm:pt modelId="{23D49A70-DB33-8C4E-8A4B-4CD23427B9F0}">
      <dgm:prSet phldrT="[Text]"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global warming</a:t>
          </a:r>
        </a:p>
      </dgm:t>
    </dgm:pt>
    <dgm:pt modelId="{CF5EFF05-4BB7-084C-8AE6-9A27E7E554FF}" type="parTrans" cxnId="{68A72CC4-003C-2643-B94B-22CB031DF0C1}">
      <dgm:prSet/>
      <dgm:spPr/>
      <dgm:t>
        <a:bodyPr/>
        <a:lstStyle/>
        <a:p>
          <a:endParaRPr lang="en-US"/>
        </a:p>
      </dgm:t>
    </dgm:pt>
    <dgm:pt modelId="{7B982C8D-6466-6643-8B51-005C5F3F0A0A}" type="sibTrans" cxnId="{68A72CC4-003C-2643-B94B-22CB031DF0C1}">
      <dgm:prSet/>
      <dgm:spPr/>
      <dgm:t>
        <a:bodyPr/>
        <a:lstStyle/>
        <a:p>
          <a:endParaRPr lang="en-US"/>
        </a:p>
      </dgm:t>
    </dgm:pt>
    <dgm:pt modelId="{78A339A8-ECDD-664F-979C-CB77057CF30A}" type="pres">
      <dgm:prSet presAssocID="{DFCB1173-663C-F44A-89B3-02EA1B00BA0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F52CCD-D731-5F47-B359-76751C78DB97}" type="pres">
      <dgm:prSet presAssocID="{C45DC630-F3AF-FA42-ADE1-E5F8A9F2F4F5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4CB4B-7758-FA4E-82E6-1B9D7EB825C0}" type="pres">
      <dgm:prSet presAssocID="{6B29D8B3-3304-2D47-8E65-9ABBAE8E94F9}" presName="space" presStyleCnt="0"/>
      <dgm:spPr/>
    </dgm:pt>
    <dgm:pt modelId="{636CC5E0-5019-E943-82BE-4AD55E336564}" type="pres">
      <dgm:prSet presAssocID="{F993640F-E31E-6147-A5FD-239DDEB8AF96}" presName="Name5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2517B-BC24-3746-9C06-7FC3D5473CDA}" type="pres">
      <dgm:prSet presAssocID="{214DE6E0-B537-1F4B-B8D9-4EDB013DD07E}" presName="space" presStyleCnt="0"/>
      <dgm:spPr/>
    </dgm:pt>
    <dgm:pt modelId="{FD554345-A501-4047-A98A-BCB082852184}" type="pres">
      <dgm:prSet presAssocID="{23D49A70-DB33-8C4E-8A4B-4CD23427B9F0}" presName="Name5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196B7D-27B4-1046-BC4C-9EE662AF800A}" type="presOf" srcId="{DFCB1173-663C-F44A-89B3-02EA1B00BA09}" destId="{78A339A8-ECDD-664F-979C-CB77057CF30A}" srcOrd="0" destOrd="0" presId="urn:microsoft.com/office/officeart/2005/8/layout/venn3"/>
    <dgm:cxn modelId="{191D391F-B62E-D345-9DE7-9EB0A5D50A23}" type="presOf" srcId="{C45DC630-F3AF-FA42-ADE1-E5F8A9F2F4F5}" destId="{59F52CCD-D731-5F47-B359-76751C78DB97}" srcOrd="0" destOrd="0" presId="urn:microsoft.com/office/officeart/2005/8/layout/venn3"/>
    <dgm:cxn modelId="{8EE00D53-89DF-C546-BAF2-14C1551E2062}" srcId="{DFCB1173-663C-F44A-89B3-02EA1B00BA09}" destId="{F993640F-E31E-6147-A5FD-239DDEB8AF96}" srcOrd="1" destOrd="0" parTransId="{A0F18629-76EE-D044-8491-CB7699F85093}" sibTransId="{214DE6E0-B537-1F4B-B8D9-4EDB013DD07E}"/>
    <dgm:cxn modelId="{8A744E57-1DCA-9B4D-B056-9BF0668DF271}" srcId="{DFCB1173-663C-F44A-89B3-02EA1B00BA09}" destId="{C45DC630-F3AF-FA42-ADE1-E5F8A9F2F4F5}" srcOrd="0" destOrd="0" parTransId="{EFB998F3-D098-5D49-9839-4226F029F4AF}" sibTransId="{6B29D8B3-3304-2D47-8E65-9ABBAE8E94F9}"/>
    <dgm:cxn modelId="{49F2D923-FC47-9C48-9AA3-77D63FFED849}" type="presOf" srcId="{F993640F-E31E-6147-A5FD-239DDEB8AF96}" destId="{636CC5E0-5019-E943-82BE-4AD55E336564}" srcOrd="0" destOrd="0" presId="urn:microsoft.com/office/officeart/2005/8/layout/venn3"/>
    <dgm:cxn modelId="{68A72CC4-003C-2643-B94B-22CB031DF0C1}" srcId="{DFCB1173-663C-F44A-89B3-02EA1B00BA09}" destId="{23D49A70-DB33-8C4E-8A4B-4CD23427B9F0}" srcOrd="2" destOrd="0" parTransId="{CF5EFF05-4BB7-084C-8AE6-9A27E7E554FF}" sibTransId="{7B982C8D-6466-6643-8B51-005C5F3F0A0A}"/>
    <dgm:cxn modelId="{52301ED1-2495-E545-A474-47E79C4ADA6B}" type="presOf" srcId="{23D49A70-DB33-8C4E-8A4B-4CD23427B9F0}" destId="{FD554345-A501-4047-A98A-BCB082852184}" srcOrd="0" destOrd="0" presId="urn:microsoft.com/office/officeart/2005/8/layout/venn3"/>
    <dgm:cxn modelId="{79226D56-EA5E-A54A-AEB0-383979377D2C}" type="presParOf" srcId="{78A339A8-ECDD-664F-979C-CB77057CF30A}" destId="{59F52CCD-D731-5F47-B359-76751C78DB97}" srcOrd="0" destOrd="0" presId="urn:microsoft.com/office/officeart/2005/8/layout/venn3"/>
    <dgm:cxn modelId="{72ACCF80-52FB-7642-A08D-B830E4BD5063}" type="presParOf" srcId="{78A339A8-ECDD-664F-979C-CB77057CF30A}" destId="{D6A4CB4B-7758-FA4E-82E6-1B9D7EB825C0}" srcOrd="1" destOrd="0" presId="urn:microsoft.com/office/officeart/2005/8/layout/venn3"/>
    <dgm:cxn modelId="{08408735-A09B-F34A-84A8-977345C2C33D}" type="presParOf" srcId="{78A339A8-ECDD-664F-979C-CB77057CF30A}" destId="{636CC5E0-5019-E943-82BE-4AD55E336564}" srcOrd="2" destOrd="0" presId="urn:microsoft.com/office/officeart/2005/8/layout/venn3"/>
    <dgm:cxn modelId="{32C7C147-854F-394A-8E1D-8BC645362923}" type="presParOf" srcId="{78A339A8-ECDD-664F-979C-CB77057CF30A}" destId="{9652517B-BC24-3746-9C06-7FC3D5473CDA}" srcOrd="3" destOrd="0" presId="urn:microsoft.com/office/officeart/2005/8/layout/venn3"/>
    <dgm:cxn modelId="{98566597-3A49-A34F-A731-3EAC85901099}" type="presParOf" srcId="{78A339A8-ECDD-664F-979C-CB77057CF30A}" destId="{FD554345-A501-4047-A98A-BCB082852184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52CCD-D731-5F47-B359-76751C78DB97}">
      <dsp:nvSpPr>
        <dsp:cNvPr id="0" name=""/>
        <dsp:cNvSpPr/>
      </dsp:nvSpPr>
      <dsp:spPr>
        <a:xfrm>
          <a:off x="1857" y="500691"/>
          <a:ext cx="1624034" cy="162403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9376" tIns="20320" rIns="8937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chemeClr val="bg1"/>
              </a:solidFill>
            </a:rPr>
            <a:t>Climate change</a:t>
          </a:r>
        </a:p>
      </dsp:txBody>
      <dsp:txXfrm>
        <a:off x="239691" y="738525"/>
        <a:ext cx="1148366" cy="1148366"/>
      </dsp:txXfrm>
    </dsp:sp>
    <dsp:sp modelId="{636CC5E0-5019-E943-82BE-4AD55E336564}">
      <dsp:nvSpPr>
        <dsp:cNvPr id="0" name=""/>
        <dsp:cNvSpPr/>
      </dsp:nvSpPr>
      <dsp:spPr>
        <a:xfrm>
          <a:off x="1301085" y="500691"/>
          <a:ext cx="1624034" cy="162403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4085280"/>
                <a:satOff val="-23158"/>
                <a:lumOff val="12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-4085280"/>
                <a:satOff val="-23158"/>
                <a:lumOff val="12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9376" tIns="20320" rIns="8937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chemeClr val="bg1"/>
              </a:solidFill>
            </a:rPr>
            <a:t>Environmental policy</a:t>
          </a:r>
        </a:p>
      </dsp:txBody>
      <dsp:txXfrm>
        <a:off x="1538919" y="738525"/>
        <a:ext cx="1148366" cy="1148366"/>
      </dsp:txXfrm>
    </dsp:sp>
    <dsp:sp modelId="{FD554345-A501-4047-A98A-BCB082852184}">
      <dsp:nvSpPr>
        <dsp:cNvPr id="0" name=""/>
        <dsp:cNvSpPr/>
      </dsp:nvSpPr>
      <dsp:spPr>
        <a:xfrm>
          <a:off x="2600312" y="500691"/>
          <a:ext cx="1624034" cy="162403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8170560"/>
                <a:satOff val="-46316"/>
                <a:lumOff val="250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-8170560"/>
                <a:satOff val="-46316"/>
                <a:lumOff val="250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9376" tIns="20320" rIns="8937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chemeClr val="bg1"/>
              </a:solidFill>
            </a:rPr>
            <a:t>global warming</a:t>
          </a:r>
        </a:p>
      </dsp:txBody>
      <dsp:txXfrm>
        <a:off x="2838146" y="738525"/>
        <a:ext cx="1148366" cy="114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6782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2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9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4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29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Z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419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6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2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Small Image">
  <p:cSld name="Title Slide with Small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>
            <a:spLocks noGrp="1"/>
          </p:cNvSpPr>
          <p:nvPr>
            <p:ph type="pic" idx="2"/>
          </p:nvPr>
        </p:nvSpPr>
        <p:spPr>
          <a:xfrm>
            <a:off x="9980476" y="0"/>
            <a:ext cx="22115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2000" tIns="0" rIns="0" bIns="0" anchor="ctr" anchorCtr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2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52000" tIns="0" rIns="0" bIns="0" anchor="ctr" anchorCtr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432000" y="1046375"/>
            <a:ext cx="9198000" cy="51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432000" y="1046376"/>
            <a:ext cx="4435831" cy="51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2"/>
          </p:nvPr>
        </p:nvSpPr>
        <p:spPr>
          <a:xfrm>
            <a:off x="5194169" y="1046376"/>
            <a:ext cx="4435831" cy="51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5195160" y="1068420"/>
            <a:ext cx="4434840" cy="8239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3"/>
          </p:nvPr>
        </p:nvSpPr>
        <p:spPr>
          <a:xfrm>
            <a:off x="432001" y="2096752"/>
            <a:ext cx="4434840" cy="409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4"/>
          </p:nvPr>
        </p:nvSpPr>
        <p:spPr>
          <a:xfrm>
            <a:off x="5195160" y="2096752"/>
            <a:ext cx="4434840" cy="409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32001" y="2057400"/>
            <a:ext cx="3159612" cy="412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770722" y="457201"/>
            <a:ext cx="6023727" cy="572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432001" y="2057400"/>
            <a:ext cx="3159612" cy="412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0" name="Google Shape;150;p20"/>
          <p:cNvSpPr>
            <a:spLocks noGrp="1"/>
          </p:cNvSpPr>
          <p:nvPr>
            <p:ph type="pic" idx="2"/>
          </p:nvPr>
        </p:nvSpPr>
        <p:spPr>
          <a:xfrm>
            <a:off x="3788021" y="457201"/>
            <a:ext cx="5949868" cy="572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52000" tIns="0" rIns="0" bIns="0" anchor="ctr" anchorCtr="0"/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3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431801" y="1008000"/>
            <a:ext cx="91981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hoto">
  <p:cSld name="Large Phot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6299200" y="432000"/>
            <a:ext cx="5472113" cy="57592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3875314" y="5096632"/>
            <a:ext cx="2028686" cy="109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">
  <p:cSld name="Thank You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ctrTitle"/>
          </p:nvPr>
        </p:nvSpPr>
        <p:spPr>
          <a:xfrm>
            <a:off x="2174360" y="2112793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0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2174361" y="4035727"/>
            <a:ext cx="3329850" cy="38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2"/>
          </p:nvPr>
        </p:nvSpPr>
        <p:spPr>
          <a:xfrm>
            <a:off x="6062268" y="4150118"/>
            <a:ext cx="2910342" cy="23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6062268" y="4540691"/>
            <a:ext cx="2910342" cy="23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body" idx="4"/>
          </p:nvPr>
        </p:nvSpPr>
        <p:spPr>
          <a:xfrm>
            <a:off x="6062268" y="4931263"/>
            <a:ext cx="2910342" cy="23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431801" y="1008000"/>
            <a:ext cx="919811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2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432000" y="1512000"/>
            <a:ext cx="2916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3"/>
          </p:nvPr>
        </p:nvSpPr>
        <p:spPr>
          <a:xfrm>
            <a:off x="3572900" y="1511476"/>
            <a:ext cx="2916000" cy="467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4"/>
          </p:nvPr>
        </p:nvSpPr>
        <p:spPr>
          <a:xfrm>
            <a:off x="6713800" y="1511475"/>
            <a:ext cx="2916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431800" y="1008000"/>
            <a:ext cx="919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2"/>
          </p:nvPr>
        </p:nvSpPr>
        <p:spPr>
          <a:xfrm>
            <a:off x="432000" y="1512000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3"/>
          </p:nvPr>
        </p:nvSpPr>
        <p:spPr>
          <a:xfrm>
            <a:off x="2290450" y="1512000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4"/>
          </p:nvPr>
        </p:nvSpPr>
        <p:spPr>
          <a:xfrm>
            <a:off x="4148900" y="1512000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5"/>
          </p:nvPr>
        </p:nvSpPr>
        <p:spPr>
          <a:xfrm>
            <a:off x="6007350" y="1507535"/>
            <a:ext cx="1764000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6"/>
          </p:nvPr>
        </p:nvSpPr>
        <p:spPr>
          <a:xfrm>
            <a:off x="7865800" y="1507535"/>
            <a:ext cx="1764000" cy="468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1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r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FIRST UP</a:t>
            </a:r>
            <a:br>
              <a:rPr lang="en-ZA" sz="1600" b="1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ZA" sz="16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ZA"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CONSULTANTS</a:t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1"/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3.xm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" y="1777871"/>
            <a:ext cx="12121662" cy="5080129"/>
          </a:xfrm>
          <a:prstGeom prst="rect">
            <a:avLst/>
          </a:prstGeom>
        </p:spPr>
      </p:pic>
      <p:sp>
        <p:nvSpPr>
          <p:cNvPr id="158" name="Google Shape;158;p22"/>
          <p:cNvSpPr txBox="1"/>
          <p:nvPr/>
        </p:nvSpPr>
        <p:spPr>
          <a:xfrm>
            <a:off x="9989820" y="0"/>
            <a:ext cx="2202180" cy="177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ctr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 b="1" i="0" u="none" strike="noStrike" cap="none" dirty="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New  York </a:t>
            </a:r>
            <a:br>
              <a:rPr lang="en-ZA" sz="2000" b="1" i="0" u="none" strike="noStrike" cap="none" dirty="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ZA" sz="2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Institute of Technology</a:t>
            </a:r>
            <a:endParaRPr sz="2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ctrTitle"/>
          </p:nvPr>
        </p:nvSpPr>
        <p:spPr>
          <a:xfrm>
            <a:off x="2019179" y="475728"/>
            <a:ext cx="6798250" cy="107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ZA" sz="2000" dirty="0">
                <a:latin typeface="Rockwell" charset="0"/>
                <a:ea typeface="Rockwell" charset="0"/>
                <a:cs typeface="Rockwell" charset="0"/>
              </a:rPr>
              <a:t>MACHINE LEARNING APPROACH TO LARGE SCALE SOCIAL MEDIA DATA ANALYSIS</a:t>
            </a:r>
            <a:endParaRPr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"/>
          </p:nvPr>
        </p:nvSpPr>
        <p:spPr>
          <a:xfrm>
            <a:off x="8693610" y="5947070"/>
            <a:ext cx="3498390" cy="8947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20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ZA" dirty="0"/>
              <a:t>Hamad El Kahza,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ZA" dirty="0"/>
              <a:t> David Fernando Gamboa Salazar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59" y="888935"/>
            <a:ext cx="1682901" cy="881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ctrTitle"/>
          </p:nvPr>
        </p:nvSpPr>
        <p:spPr>
          <a:xfrm>
            <a:off x="-511663" y="-306726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 i="1" dirty="0"/>
              <a:t>	INTRODUCTION</a:t>
            </a:r>
            <a:endParaRPr i="1" dirty="0"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7031241" y="392311"/>
            <a:ext cx="2456210" cy="1192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5200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ZA" dirty="0"/>
              <a:t>Motivation, Methodology, and Implementation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522976" y="6401750"/>
            <a:ext cx="165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6269" y="1570843"/>
            <a:ext cx="672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This project intends to collect large data sets consisting of social media posts to analyze them using machine learning models. The analysis will determine the public opinion on a given topic, namely environmental policy over time and in different places. </a:t>
            </a:r>
            <a:endParaRPr lang="en-US" sz="1800" b="1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69" y="3272617"/>
            <a:ext cx="6366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During the initial stage of the project, a web-streamer will be implemented, and it will perform data collection. </a:t>
            </a:r>
            <a:endParaRPr lang="en-US" sz="1800" b="1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69" y="4217069"/>
            <a:ext cx="5932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Then, the data will be depurated until a reliable data set is complete; after that, the machine learning models will be trained and tested with the available data.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6269" y="5438520"/>
            <a:ext cx="598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1800" b="1" i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Finally, machine learning models will be used to detect emotions, opinions, and more characteristics of social media posts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08" y="2849411"/>
            <a:ext cx="3499933" cy="3693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ctrTitle"/>
          </p:nvPr>
        </p:nvSpPr>
        <p:spPr>
          <a:xfrm>
            <a:off x="-1201247" y="-213420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 i="1" dirty="0"/>
              <a:t>Data retrieval</a:t>
            </a:r>
            <a:endParaRPr i="1"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522976" y="6401750"/>
            <a:ext cx="165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3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908" y="1638421"/>
            <a:ext cx="58915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SzPct val="15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About 90 percent of today’s data has been provided during the last two years.</a:t>
            </a:r>
          </a:p>
          <a:p>
            <a:pPr marL="457200" indent="-457200">
              <a:buClr>
                <a:schemeClr val="bg1"/>
              </a:buClr>
              <a:buSzPct val="150000"/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Clr>
                <a:schemeClr val="bg1"/>
              </a:buClr>
              <a:buSzPct val="15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collected 213 000 manually annotated Tweets posted between November, 30th 2018 and December, 3rd 2018.</a:t>
            </a:r>
          </a:p>
          <a:p>
            <a:pPr marL="457200" indent="-457200">
              <a:buClr>
                <a:schemeClr val="bg1"/>
              </a:buClr>
              <a:buSzPct val="150000"/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57200" lvl="1" indent="-457200">
              <a:buClr>
                <a:schemeClr val="bg1"/>
              </a:buClr>
              <a:buSzPct val="150000"/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that purpose, we used </a:t>
            </a:r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Twitter Streamer with a Python application that makes the data public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bg1"/>
              </a:buClr>
              <a:buSzPct val="150000"/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Clr>
                <a:schemeClr val="bg1"/>
              </a:buClr>
              <a:buSzPct val="150000"/>
              <a:buFont typeface="Arial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bg1"/>
              </a:buClr>
              <a:buSzPct val="150000"/>
              <a:buFont typeface="Wingdings" charset="2"/>
              <a:buChar char="Ø"/>
            </a:pP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bg1"/>
              </a:buClr>
              <a:buSzPct val="150000"/>
              <a:buFont typeface="Wingdings" charset="2"/>
              <a:buChar char="Ø"/>
            </a:pP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Clr>
                <a:schemeClr val="bg1"/>
              </a:buClr>
              <a:buSzPct val="150000"/>
              <a:buFont typeface="Wingdings" charset="2"/>
              <a:buChar char="Ø"/>
            </a:pP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625799974"/>
              </p:ext>
            </p:extLst>
          </p:nvPr>
        </p:nvGraphicFramePr>
        <p:xfrm>
          <a:off x="5681724" y="820098"/>
          <a:ext cx="4226205" cy="262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Rectangle 20"/>
          <p:cNvSpPr/>
          <p:nvPr/>
        </p:nvSpPr>
        <p:spPr>
          <a:xfrm rot="10800000" flipV="1">
            <a:off x="5681724" y="997470"/>
            <a:ext cx="294818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KEY WORDS USED: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6453">
            <a:off x="605623" y="5278155"/>
            <a:ext cx="1243153" cy="1243153"/>
          </a:xfrm>
          <a:prstGeom prst="rect">
            <a:avLst/>
          </a:prstGeom>
        </p:spPr>
      </p:pic>
      <p:pic>
        <p:nvPicPr>
          <p:cNvPr id="24" name="Tour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44354" y="4186519"/>
            <a:ext cx="4663576" cy="2489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597003" y="3747912"/>
            <a:ext cx="3980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b="1" dirty="0" smtClean="0">
                <a:solidFill>
                  <a:schemeClr val="accent1"/>
                </a:solidFill>
              </a:rPr>
              <a:t>Consistency of our data across the world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ctrTitle"/>
          </p:nvPr>
        </p:nvSpPr>
        <p:spPr>
          <a:xfrm>
            <a:off x="232991" y="0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 i="1" dirty="0"/>
              <a:t>Pre-processing of the data</a:t>
            </a:r>
            <a:endParaRPr i="1"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522976" y="6401750"/>
            <a:ext cx="165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4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  <p:pic>
        <p:nvPicPr>
          <p:cNvPr id="1026" name="Picture 2" descr="https://lh4.googleusercontent.com/RoEOcDJvNHyjzZaV8DPj2tK7BK8uO1EC1vikxfiMuVi6eHFJlNX5WkmUx5w2WaNpBtg5Z_YgxKNTon-c_dYJydDR5j1h58QMgLwfkbDre403aY-l429uFWBFExSJwV10Vp_Y14u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1" y="4030175"/>
            <a:ext cx="9277897" cy="15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E8DAD-1850-4501-843B-C0635795FEB6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Char char="•"/>
            </a:pPr>
            <a:r>
              <a:rPr lang="en-US" dirty="0" err="1"/>
              <a:t>kkknkljklClick</a:t>
            </a:r>
            <a:r>
              <a:rPr lang="en-US" dirty="0"/>
              <a:t>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6F1B4-64CB-426F-8AD4-573F6FC3018A}"/>
              </a:ext>
            </a:extLst>
          </p:cNvPr>
          <p:cNvSpPr txBox="1"/>
          <p:nvPr/>
        </p:nvSpPr>
        <p:spPr>
          <a:xfrm>
            <a:off x="573156" y="2069920"/>
            <a:ext cx="6967125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bg1"/>
              </a:buClr>
              <a:buSzPct val="150000"/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Cleaning difficult to process parts of the data facilitates the analysis of the whole dataset.</a:t>
            </a:r>
            <a:endParaRPr lang="en-US" dirty="0" err="1">
              <a:solidFill>
                <a:schemeClr val="bg1"/>
              </a:solidFill>
            </a:endParaRPr>
          </a:p>
          <a:p>
            <a:pPr marL="285750" indent="-285750">
              <a:buFont typeface="Courier New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Common parts that are removed include html, URLs and non-English characters.</a:t>
            </a:r>
          </a:p>
          <a:p>
            <a:pPr marL="285750" indent="-285750">
              <a:buFont typeface="Courier New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Tokenizing the </a:t>
            </a:r>
            <a:r>
              <a:rPr lang="en-US" dirty="0" smtClean="0">
                <a:solidFill>
                  <a:schemeClr val="bg1"/>
                </a:solidFill>
              </a:rPr>
              <a:t>dataset: getting </a:t>
            </a:r>
            <a:r>
              <a:rPr lang="en-US" dirty="0">
                <a:solidFill>
                  <a:schemeClr val="bg1"/>
                </a:solidFill>
              </a:rPr>
              <a:t>rid of undesirable words or "tokens" </a:t>
            </a:r>
            <a:r>
              <a:rPr lang="en-US" dirty="0" smtClean="0">
                <a:solidFill>
                  <a:schemeClr val="bg1"/>
                </a:solidFill>
              </a:rPr>
              <a:t>to make the semantic orientation  significantly easier and instrumentally efficient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ctrTitle"/>
          </p:nvPr>
        </p:nvSpPr>
        <p:spPr>
          <a:xfrm>
            <a:off x="310140" y="111320"/>
            <a:ext cx="9308422" cy="128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 i="1" dirty="0"/>
              <a:t>Polarity of the data</a:t>
            </a:r>
            <a:endParaRPr i="1"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522976" y="6401750"/>
            <a:ext cx="165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5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157537" y="2840355"/>
          <a:ext cx="3746500" cy="202184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Keyword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Polarity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299720" algn="just" rtl="0" fontAlgn="base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Positive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Negative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Neutral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Average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27.8</a:t>
                      </a:r>
                      <a:endParaRPr lang="nb-NO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57.4</a:t>
                      </a:r>
                      <a:endParaRPr lang="nb-NO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14.8</a:t>
                      </a:r>
                      <a:endParaRPr lang="hr-HR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    environmental policy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9.1</a:t>
                      </a:r>
                      <a:endParaRPr lang="hr-HR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81.5</a:t>
                      </a:r>
                      <a:endParaRPr lang="nb-NO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9.4</a:t>
                      </a:r>
                      <a:endParaRPr lang="hr-HR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299720" algn="ctr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global warming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indent="299720" algn="ctr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climate change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32.8</a:t>
                      </a:r>
                      <a:endParaRPr lang="hr-HR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27.2</a:t>
                      </a:r>
                      <a:endParaRPr lang="nb-NO" dirty="0">
                        <a:effectLst/>
                      </a:endParaRPr>
                    </a:p>
                  </a:txBody>
                  <a:tcPr marL="63500" marR="63500" marT="63500" marB="63500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507180"/>
              </p:ext>
            </p:extLst>
          </p:nvPr>
        </p:nvGraphicFramePr>
        <p:xfrm>
          <a:off x="487985" y="1787692"/>
          <a:ext cx="8308774" cy="395335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47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927"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Keyword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 gridSpan="3"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Polarity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927">
                <a:tc>
                  <a:txBody>
                    <a:bodyPr/>
                    <a:lstStyle/>
                    <a:p>
                      <a:pPr indent="299720" algn="just" rtl="0" fontAlgn="base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endParaRPr lang="en-US" sz="1600" b="1" i="0" u="none" strike="noStrike" dirty="0"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Positive</a:t>
                      </a:r>
                      <a:endParaRPr lang="en-US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Negative</a:t>
                      </a:r>
                      <a:endParaRPr lang="en-US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Neutral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893"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Average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27.8</a:t>
                      </a:r>
                      <a:endParaRPr lang="nb-NO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57.4</a:t>
                      </a:r>
                      <a:endParaRPr lang="nb-NO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14.8</a:t>
                      </a:r>
                      <a:endParaRPr lang="hr-HR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44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     environmental policy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9.1</a:t>
                      </a:r>
                      <a:endParaRPr lang="hr-HR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81.5</a:t>
                      </a:r>
                      <a:endParaRPr lang="nb-NO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9.4</a:t>
                      </a:r>
                      <a:endParaRPr lang="hr-HR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927">
                <a:tc>
                  <a:txBody>
                    <a:bodyPr/>
                    <a:lstStyle/>
                    <a:p>
                      <a:pPr indent="299720" algn="ctr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global warming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15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75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chemeClr val="bg2"/>
                          </a:solidFill>
                          <a:effectLst/>
                        </a:rPr>
                        <a:t>10</a:t>
                      </a:r>
                      <a:endParaRPr lang="en-US" sz="1600" b="1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231">
                <a:tc>
                  <a:txBody>
                    <a:bodyPr/>
                    <a:lstStyle/>
                    <a:p>
                      <a:pPr indent="299720" algn="ctr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climate change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hr-HR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32.8</a:t>
                      </a:r>
                      <a:endParaRPr lang="hr-HR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40</a:t>
                      </a:r>
                      <a:endParaRPr lang="en-US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299720" algn="just" rtl="0" fontAlgn="t">
                        <a:spcBef>
                          <a:spcPts val="192"/>
                        </a:spcBef>
                        <a:spcAft>
                          <a:spcPts val="0"/>
                        </a:spcAft>
                      </a:pPr>
                      <a:r>
                        <a:rPr lang="nb-NO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27.2</a:t>
                      </a:r>
                      <a:endParaRPr lang="nb-NO" sz="16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157538" y="2840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522976" y="6401750"/>
            <a:ext cx="165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6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  <p:sp>
        <p:nvSpPr>
          <p:cNvPr id="10" name="Google Shape;166;p23"/>
          <p:cNvSpPr txBox="1">
            <a:spLocks noGrp="1"/>
          </p:cNvSpPr>
          <p:nvPr>
            <p:ph type="ctrTitle"/>
          </p:nvPr>
        </p:nvSpPr>
        <p:spPr>
          <a:xfrm>
            <a:off x="285427" y="-61784"/>
            <a:ext cx="9308422" cy="128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ZA" i="1" dirty="0"/>
              <a:t>Semantic orientation</a:t>
            </a:r>
            <a:endParaRPr i="1" dirty="0"/>
          </a:p>
        </p:txBody>
      </p:sp>
      <p:sp>
        <p:nvSpPr>
          <p:cNvPr id="5" name="TextBox 4"/>
          <p:cNvSpPr txBox="1"/>
          <p:nvPr/>
        </p:nvSpPr>
        <p:spPr>
          <a:xfrm>
            <a:off x="630196" y="1507524"/>
            <a:ext cx="8963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150000"/>
              <a:buFont typeface="Arial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In this research, we used the Textblob 15.2 Sentimental analyzer to determine the polarity of our data.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We used Naïve Bayes classifier which is a feature extractor inside the </a:t>
            </a:r>
            <a:r>
              <a:rPr lang="en-US" sz="1800" b="1" dirty="0" err="1">
                <a:solidFill>
                  <a:schemeClr val="bg1"/>
                </a:solidFill>
              </a:rPr>
              <a:t>TextBlob</a:t>
            </a:r>
            <a:r>
              <a:rPr lang="en-US" sz="1800" b="1" dirty="0">
                <a:solidFill>
                  <a:schemeClr val="bg1"/>
                </a:solidFill>
              </a:rPr>
              <a:t> library.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7" y="3109850"/>
            <a:ext cx="4585386" cy="3439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23" y="3109850"/>
            <a:ext cx="4585387" cy="34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4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306" y="-556111"/>
            <a:ext cx="9718017" cy="1674470"/>
          </a:xfrm>
        </p:spPr>
        <p:txBody>
          <a:bodyPr/>
          <a:lstStyle/>
          <a:p>
            <a:pPr algn="l"/>
            <a:r>
              <a:rPr lang="en-US" dirty="0"/>
              <a:t>Naïve Bayes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2D7B0-A7D7-4133-8073-3571564B4AAE}"/>
              </a:ext>
            </a:extLst>
          </p:cNvPr>
          <p:cNvSpPr txBox="1"/>
          <p:nvPr/>
        </p:nvSpPr>
        <p:spPr>
          <a:xfrm>
            <a:off x="125505" y="1454869"/>
            <a:ext cx="6308607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b="1" dirty="0">
                <a:solidFill>
                  <a:srgbClr val="FFFFFF"/>
                </a:solidFill>
              </a:rPr>
              <a:t>Simple statistical classifier based on applications of the Bayes theorem with strong (naïve)  independence assumptions between </a:t>
            </a:r>
            <a:r>
              <a:rPr lang="en-US" b="1" dirty="0" smtClean="0">
                <a:solidFill>
                  <a:srgbClr val="FFFFFF"/>
                </a:solidFill>
              </a:rPr>
              <a:t>features</a:t>
            </a:r>
          </a:p>
          <a:p>
            <a:pPr marL="285750" indent="-285750">
              <a:buFont typeface="Wingdings"/>
              <a:buChar char="q"/>
            </a:pPr>
            <a:r>
              <a:rPr lang="en-US" b="1" dirty="0" smtClean="0">
                <a:solidFill>
                  <a:schemeClr val="accent1"/>
                </a:solidFill>
              </a:rPr>
              <a:t>Below is the output of the Naïve Bayes Classifier </a:t>
            </a: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 typeface="Wingdings"/>
              <a:buChar char="q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Wingdings"/>
              <a:buChar char="q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2474259"/>
            <a:ext cx="8471647" cy="427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0"/>
            <a:ext cx="2199350" cy="6219700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ctrTitle"/>
          </p:nvPr>
        </p:nvSpPr>
        <p:spPr>
          <a:xfrm>
            <a:off x="205514" y="-391273"/>
            <a:ext cx="9703417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i="1" dirty="0" smtClean="0"/>
              <a:t>Future Work: </a:t>
            </a:r>
            <a:r>
              <a:rPr lang="en-US" sz="4000" i="1" dirty="0" smtClean="0">
                <a:solidFill>
                  <a:schemeClr val="accent1"/>
                </a:solidFill>
              </a:rPr>
              <a:t>The art of controlling randomness</a:t>
            </a:r>
            <a:endParaRPr i="1"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11522976" y="6401750"/>
            <a:ext cx="165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8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50" y="5520690"/>
            <a:ext cx="2199350" cy="13373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249" y="1473750"/>
            <a:ext cx="7961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In this research, we delved deeply in data mining and text analytics. To take this work further, we would like to use the semantic orientation for event detection.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Predicting the polarity tend to be a powerful tool to find clustered opinions which is related to a specific event in time and space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22" y="3843178"/>
            <a:ext cx="6579847" cy="23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5" name="Google Shape;235;p31"/>
          <p:cNvSpPr txBox="1">
            <a:spLocks noGrp="1"/>
          </p:cNvSpPr>
          <p:nvPr>
            <p:ph type="ctrTitle"/>
          </p:nvPr>
        </p:nvSpPr>
        <p:spPr>
          <a:xfrm>
            <a:off x="2174360" y="2112793"/>
            <a:ext cx="6798250" cy="167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ZA" dirty="0">
                <a:solidFill>
                  <a:schemeClr val="bg1"/>
                </a:solidFill>
              </a:rPr>
              <a:t>THANK YOU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31"/>
          <p:cNvSpPr txBox="1">
            <a:spLocks noGrp="1"/>
          </p:cNvSpPr>
          <p:nvPr>
            <p:ph type="body" idx="1"/>
          </p:nvPr>
        </p:nvSpPr>
        <p:spPr>
          <a:xfrm>
            <a:off x="6034184" y="6173668"/>
            <a:ext cx="5267775" cy="38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ZA" sz="2800" dirty="0">
                <a:solidFill>
                  <a:schemeClr val="bg1"/>
                </a:solidFill>
              </a:rPr>
              <a:t>Do you have any questions?</a:t>
            </a:r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4294967295"/>
          </p:nvPr>
        </p:nvSpPr>
        <p:spPr>
          <a:xfrm>
            <a:off x="11914188" y="6402388"/>
            <a:ext cx="277812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CBB82AB898FF47BF1F40B32C8177E4" ma:contentTypeVersion="5" ma:contentTypeDescription="Create a new document." ma:contentTypeScope="" ma:versionID="8cf1b5aa0b499bf80fe8676436cdc213">
  <xsd:schema xmlns:xsd="http://www.w3.org/2001/XMLSchema" xmlns:xs="http://www.w3.org/2001/XMLSchema" xmlns:p="http://schemas.microsoft.com/office/2006/metadata/properties" xmlns:ns2="6f46b2f8-cfe1-4b94-bb92-549e01eb1918" xmlns:ns3="3ef34e2e-ff43-402f-bd6b-53b2413ec35e" targetNamespace="http://schemas.microsoft.com/office/2006/metadata/properties" ma:root="true" ma:fieldsID="52ea39efa40a33e871e289e7b328a9b0" ns2:_="" ns3:_="">
    <xsd:import namespace="6f46b2f8-cfe1-4b94-bb92-549e01eb1918"/>
    <xsd:import namespace="3ef34e2e-ff43-402f-bd6b-53b2413ec3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6b2f8-cfe1-4b94-bb92-549e01eb1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34e2e-ff43-402f-bd6b-53b2413ec3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E472EC-839F-43D0-A2A7-B9F163CBD1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46b2f8-cfe1-4b94-bb92-549e01eb1918"/>
    <ds:schemaRef ds:uri="3ef34e2e-ff43-402f-bd6b-53b2413ec3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4CF9BB-41E6-41EC-A8A7-DEB4566AA5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9C46F8-E480-44E8-9DC6-F1F8127BE07E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6f46b2f8-cfe1-4b94-bb92-549e01eb1918"/>
    <ds:schemaRef ds:uri="http://purl.org/dc/terms/"/>
    <ds:schemaRef ds:uri="http://schemas.microsoft.com/office/infopath/2007/PartnerControls"/>
    <ds:schemaRef ds:uri="3ef34e2e-ff43-402f-bd6b-53b2413ec35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212</TotalTime>
  <Words>460</Words>
  <Application>Microsoft Office PowerPoint</Application>
  <PresentationFormat>Widescreen</PresentationFormat>
  <Paragraphs>98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Consolas</vt:lpstr>
      <vt:lpstr>Corbel</vt:lpstr>
      <vt:lpstr>Courier New</vt:lpstr>
      <vt:lpstr>Rockwell</vt:lpstr>
      <vt:lpstr>Times New Roman</vt:lpstr>
      <vt:lpstr>Wingdings</vt:lpstr>
      <vt:lpstr>Office Theme</vt:lpstr>
      <vt:lpstr>MACHINE LEARNING APPROACH TO LARGE SCALE SOCIAL MEDIA DATA ANALYSIS</vt:lpstr>
      <vt:lpstr> INTRODUCTION</vt:lpstr>
      <vt:lpstr>Data retrieval</vt:lpstr>
      <vt:lpstr>Pre-processing of the data</vt:lpstr>
      <vt:lpstr>Polarity of the data</vt:lpstr>
      <vt:lpstr>Semantic orientation</vt:lpstr>
      <vt:lpstr>Naïve Bayes Classifier</vt:lpstr>
      <vt:lpstr>Future Work: The art of controlling randomness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 TO LARGE SCALE SOCIAL MEDIA DATA ANALYSIS</dc:title>
  <dc:creator>MCSCAN</dc:creator>
  <cp:lastModifiedBy>Hamad El Kahza</cp:lastModifiedBy>
  <cp:revision>112</cp:revision>
  <dcterms:modified xsi:type="dcterms:W3CDTF">2019-03-09T03:12:47Z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024">
    <vt:lpwstr>2343</vt:lpwstr>
  </property>
  <property fmtid="{D5CDD505-2E9C-101B-9397-08002B2CF9AE}" pid="3" name="ContentTypeId">
    <vt:lpwstr>0x010100CCCBB82AB898FF47BF1F40B32C8177E4</vt:lpwstr>
  </property>
</Properties>
</file>